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594" r:id="rId2"/>
    <p:sldId id="609" r:id="rId3"/>
    <p:sldId id="595" r:id="rId4"/>
    <p:sldId id="596" r:id="rId5"/>
    <p:sldId id="598" r:id="rId6"/>
    <p:sldId id="599" r:id="rId7"/>
    <p:sldId id="621" r:id="rId8"/>
    <p:sldId id="600" r:id="rId9"/>
    <p:sldId id="601" r:id="rId10"/>
    <p:sldId id="612" r:id="rId11"/>
    <p:sldId id="617" r:id="rId12"/>
    <p:sldId id="615" r:id="rId13"/>
    <p:sldId id="622" r:id="rId14"/>
    <p:sldId id="614" r:id="rId15"/>
    <p:sldId id="623" r:id="rId16"/>
    <p:sldId id="616" r:id="rId17"/>
    <p:sldId id="604" r:id="rId18"/>
    <p:sldId id="605" r:id="rId19"/>
    <p:sldId id="606" r:id="rId20"/>
    <p:sldId id="624" r:id="rId21"/>
    <p:sldId id="608" r:id="rId22"/>
    <p:sldId id="607" r:id="rId23"/>
    <p:sldId id="602" r:id="rId24"/>
    <p:sldId id="619" r:id="rId25"/>
    <p:sldId id="620" r:id="rId26"/>
    <p:sldId id="618" r:id="rId27"/>
    <p:sldId id="592" r:id="rId28"/>
    <p:sldId id="593" r:id="rId29"/>
    <p:sldId id="521" r:id="rId30"/>
    <p:sldId id="586" r:id="rId31"/>
    <p:sldId id="584" r:id="rId32"/>
    <p:sldId id="564" r:id="rId33"/>
    <p:sldId id="5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595"/>
            <p14:sldId id="596"/>
            <p14:sldId id="598"/>
            <p14:sldId id="599"/>
            <p14:sldId id="621"/>
            <p14:sldId id="600"/>
            <p14:sldId id="601"/>
            <p14:sldId id="612"/>
            <p14:sldId id="617"/>
            <p14:sldId id="615"/>
            <p14:sldId id="622"/>
            <p14:sldId id="614"/>
            <p14:sldId id="623"/>
            <p14:sldId id="616"/>
            <p14:sldId id="604"/>
            <p14:sldId id="605"/>
            <p14:sldId id="606"/>
            <p14:sldId id="624"/>
            <p14:sldId id="608"/>
            <p14:sldId id="607"/>
            <p14:sldId id="602"/>
            <p14:sldId id="619"/>
            <p14:sldId id="620"/>
            <p14:sldId id="618"/>
            <p14:sldId id="592"/>
            <p14:sldId id="593"/>
            <p14:sldId id="521"/>
            <p14:sldId id="586"/>
            <p14:sldId id="584"/>
            <p14:sldId id="56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5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EB3-45DB-12D9-9EED-E69807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F9C4D-09F4-41CF-CF16-0B9AC3E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02C8-E7F4-BFC6-A997-21F162D2B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569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2396-5F52-3B9A-B16A-9CE5BB7E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3E39-2742-35F8-1980-2469BA62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FADA-6575-75DF-9952-29C8B9919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167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4F6F-F75E-8D08-F940-7C025CA4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BB476-E48A-A972-D74A-A5A0F23D9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0EFD8-803F-D2B1-8DBE-B6F0E264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5789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50D9-7207-2713-46C3-D7447446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8EB52-242E-FA7B-08BB-616EA4ED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8E44-61FA-DE9F-B5A3-6AB83A8E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014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09DA-A237-F490-F1E1-15964EFB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65F7C-1D06-292B-62CB-50C341FB4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8F65C-D834-0E83-CC9E-B7171D7C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848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05B0-5D32-D971-F348-B1C417D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8D9AD-8B95-168A-EF61-7EEA1EFD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175F4-EF3B-D457-7CA2-0C86262A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242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964E-54EA-3908-39E3-0A4999FD3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1D4BF-CEB2-B970-5D6E-7B87EAD59C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0FFA2F-B6D9-2062-2D15-ED1C2DD42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5614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82F9-0AAB-DEF3-621E-19387FEC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9EBC-D43D-F431-92C8-2672F0749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AB74B-F48C-F23F-3DD3-023BDF1BE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561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CEEF1-68ED-07E7-3894-CDAB438A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2715-70FD-C025-5F76-B77D110C3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56E04-FFF7-3D05-2437-0DC0A567D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33413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506F-783A-115D-A0F6-40B93FB3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B0159-784B-F5AF-F7A5-0CD1C8C41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C3D72-4E93-39E2-5A18-358B9A9F3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1690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CE36E-3954-2DFA-7B33-3B938EEF3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4DEDC-08E7-E80C-4C6B-DBCA97E60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7C65B-AD37-EDC1-0E02-A59F6947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571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04/11/2025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04/11/2025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04/11/2025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0.png"/><Relationship Id="rId5" Type="http://schemas.openxmlformats.org/officeDocument/2006/relationships/image" Target="../media/image300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236705" cy="2517772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969822"/>
            <a:ext cx="4286035" cy="2547088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38388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flow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88127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26B0-49A2-9C46-B09D-0EAD49DC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F288ED4-6934-6171-CFA9-E1E62FB0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9178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F93D4-9929-D7B8-41EE-0F07FD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20D96-AFA2-5D60-416B-E4B462DD31A9}"/>
              </a:ext>
            </a:extLst>
          </p:cNvPr>
          <p:cNvSpPr/>
          <p:nvPr/>
        </p:nvSpPr>
        <p:spPr>
          <a:xfrm>
            <a:off x="0" y="596889"/>
            <a:ext cx="614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Deconvolution approach using Fermi constraint fitting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00CDEBDB-40EB-0DBE-5519-B2770C9B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738"/>
            <a:ext cx="3609975" cy="2156262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9E63C8DC-BBC8-BA04-2AA7-6F1302AF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0" y="1272738"/>
            <a:ext cx="3609976" cy="2156262"/>
          </a:xfrm>
          <a:prstGeom prst="rect">
            <a:avLst/>
          </a:prstGeom>
        </p:spPr>
      </p:pic>
      <p:pic>
        <p:nvPicPr>
          <p:cNvPr id="14" name="Picture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F3FEC285-7542-C234-0F31-A91DD5D5B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61" y="1272738"/>
            <a:ext cx="3609977" cy="2156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08E8C0-0EE1-18FF-4B1C-BA2285689246}"/>
              </a:ext>
            </a:extLst>
          </p:cNvPr>
          <p:cNvSpPr/>
          <p:nvPr/>
        </p:nvSpPr>
        <p:spPr>
          <a:xfrm>
            <a:off x="3742846" y="2085339"/>
            <a:ext cx="366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AF244-CB2E-A0CF-341A-04D4BA83084E}"/>
              </a:ext>
            </a:extLst>
          </p:cNvPr>
          <p:cNvSpPr/>
          <p:nvPr/>
        </p:nvSpPr>
        <p:spPr>
          <a:xfrm>
            <a:off x="7985277" y="1996926"/>
            <a:ext cx="366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9C203A38-42D0-F025-B6D0-A8F272E75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03" y="3710328"/>
            <a:ext cx="5166335" cy="307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C095E-83BF-7C40-6B7C-39853D2C7C30}"/>
              </a:ext>
            </a:extLst>
          </p:cNvPr>
          <p:cNvSpPr txBox="1"/>
          <p:nvPr/>
        </p:nvSpPr>
        <p:spPr>
          <a:xfrm>
            <a:off x="208083" y="3491560"/>
            <a:ext cx="6768588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Approximate a fermi function with an initial guess (tau_0, F, k)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Do the convolution step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Find the result curve (MYO)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Repeat this process until the error being minimum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The optimized F values is MBF</a:t>
            </a:r>
          </a:p>
        </p:txBody>
      </p:sp>
    </p:spTree>
    <p:extLst>
      <p:ext uri="{BB962C8B-B14F-4D97-AF65-F5344CB8AC3E}">
        <p14:creationId xmlns:p14="http://schemas.microsoft.com/office/powerpoint/2010/main" val="27593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8BFF-926B-1104-8B2F-757CE89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498EB99-BB7F-33DD-E753-6885B705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1F3EC-19B5-3F57-2471-EACF021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48B6-40DD-6D0A-778A-911136CE27D4}"/>
              </a:ext>
            </a:extLst>
          </p:cNvPr>
          <p:cNvSpPr/>
          <p:nvPr/>
        </p:nvSpPr>
        <p:spPr>
          <a:xfrm>
            <a:off x="0" y="45656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How to create synthetic data to do the verification</a:t>
            </a:r>
          </a:p>
        </p:txBody>
      </p:sp>
      <p:pic>
        <p:nvPicPr>
          <p:cNvPr id="16" name="Picture 15" descr="A graph with a blue line&#10;&#10;AI-generated content may be incorrect.">
            <a:extLst>
              <a:ext uri="{FF2B5EF4-FFF2-40B4-BE49-F238E27FC236}">
                <a16:creationId xmlns:a16="http://schemas.microsoft.com/office/drawing/2014/main" id="{83911B26-3C8D-AA71-285F-4FAE3216D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3848290" cy="2286947"/>
          </a:xfrm>
          <a:prstGeom prst="rect">
            <a:avLst/>
          </a:prstGeom>
        </p:spPr>
      </p:pic>
      <p:pic>
        <p:nvPicPr>
          <p:cNvPr id="20" name="Picture 19" descr="A graph with a blue line&#10;&#10;AI-generated content may be incorrect.">
            <a:extLst>
              <a:ext uri="{FF2B5EF4-FFF2-40B4-BE49-F238E27FC236}">
                <a16:creationId xmlns:a16="http://schemas.microsoft.com/office/drawing/2014/main" id="{9568F235-57A4-CF01-85E2-33A159A9A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98" y="1038225"/>
            <a:ext cx="3848290" cy="2286947"/>
          </a:xfrm>
          <a:prstGeom prst="rect">
            <a:avLst/>
          </a:prstGeom>
        </p:spPr>
      </p:pic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897B01A7-A97B-A0BA-192F-B4E171D54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3919007"/>
            <a:ext cx="3848290" cy="2286947"/>
          </a:xfrm>
          <a:prstGeom prst="rect">
            <a:avLst/>
          </a:prstGeom>
        </p:spPr>
      </p:pic>
      <p:pic>
        <p:nvPicPr>
          <p:cNvPr id="24" name="Picture 23" descr="A graph with a blue line&#10;&#10;AI-generated content may be incorrect.">
            <a:extLst>
              <a:ext uri="{FF2B5EF4-FFF2-40B4-BE49-F238E27FC236}">
                <a16:creationId xmlns:a16="http://schemas.microsoft.com/office/drawing/2014/main" id="{F28A06E8-552F-EF41-0578-CD2D1553FA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7" y="3919007"/>
            <a:ext cx="3907931" cy="2322391"/>
          </a:xfrm>
          <a:prstGeom prst="rect">
            <a:avLst/>
          </a:prstGeom>
        </p:spPr>
      </p:pic>
      <p:pic>
        <p:nvPicPr>
          <p:cNvPr id="25" name="Picture 24" descr="A graph of a test&#10;&#10;AI-generated content may be incorrect.">
            <a:extLst>
              <a:ext uri="{FF2B5EF4-FFF2-40B4-BE49-F238E27FC236}">
                <a16:creationId xmlns:a16="http://schemas.microsoft.com/office/drawing/2014/main" id="{61B9426D-F41D-FA17-01B2-4BB9506EA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35" y="2188561"/>
            <a:ext cx="7814863" cy="4669439"/>
          </a:xfrm>
          <a:prstGeom prst="rect">
            <a:avLst/>
          </a:prstGeom>
        </p:spPr>
      </p:pic>
      <p:pic>
        <p:nvPicPr>
          <p:cNvPr id="18" name="Picture 17" descr="A graph with a blue line&#10;&#10;AI-generated content may be incorrect.">
            <a:extLst>
              <a:ext uri="{FF2B5EF4-FFF2-40B4-BE49-F238E27FC236}">
                <a16:creationId xmlns:a16="http://schemas.microsoft.com/office/drawing/2014/main" id="{9BCB2979-63F0-44EE-7C65-F4F3CA6FCD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1038225"/>
            <a:ext cx="3848290" cy="2286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DA8C-D4C6-2C42-FD5E-0C014ED7D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8764" y="1520409"/>
            <a:ext cx="4866111" cy="5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81A96-2371-E083-5B82-F73F2230D478}"/>
              </a:ext>
            </a:extLst>
          </p:cNvPr>
          <p:cNvSpPr txBox="1"/>
          <p:nvPr/>
        </p:nvSpPr>
        <p:spPr>
          <a:xfrm>
            <a:off x="709166" y="11391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gamma variate function to simulate blood pool SI:</a:t>
            </a:r>
          </a:p>
        </p:txBody>
      </p:sp>
    </p:spTree>
    <p:extLst>
      <p:ext uri="{BB962C8B-B14F-4D97-AF65-F5344CB8AC3E}">
        <p14:creationId xmlns:p14="http://schemas.microsoft.com/office/powerpoint/2010/main" val="2839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C03B-1253-1AB3-2F49-F33465155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45D98D2-6705-5CEA-0C3D-EDDBB73E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84DEF-2705-AFD5-CD04-204140D5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4C286-A2C5-4972-AE06-D4870BBE2418}"/>
              </a:ext>
            </a:extLst>
          </p:cNvPr>
          <p:cNvSpPr/>
          <p:nvPr/>
        </p:nvSpPr>
        <p:spPr>
          <a:xfrm>
            <a:off x="0" y="553979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series of images with only two pixels: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236AE-5EEA-05E6-B4E7-B1E68A438385}"/>
              </a:ext>
            </a:extLst>
          </p:cNvPr>
          <p:cNvSpPr/>
          <p:nvPr/>
        </p:nvSpPr>
        <p:spPr>
          <a:xfrm>
            <a:off x="3067050" y="2775773"/>
            <a:ext cx="704850" cy="657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888EF-A880-267B-7271-5A4553EA61E4}"/>
              </a:ext>
            </a:extLst>
          </p:cNvPr>
          <p:cNvSpPr/>
          <p:nvPr/>
        </p:nvSpPr>
        <p:spPr>
          <a:xfrm>
            <a:off x="3067050" y="3499673"/>
            <a:ext cx="704850" cy="628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C927-FC50-0EC8-82F8-0FA9A8E06088}"/>
              </a:ext>
            </a:extLst>
          </p:cNvPr>
          <p:cNvSpPr txBox="1"/>
          <p:nvPr/>
        </p:nvSpPr>
        <p:spPr>
          <a:xfrm>
            <a:off x="780015" y="2919719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Blood pool pixel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91893-50D9-776A-AB57-AE628993592B}"/>
              </a:ext>
            </a:extLst>
          </p:cNvPr>
          <p:cNvSpPr txBox="1"/>
          <p:nvPr/>
        </p:nvSpPr>
        <p:spPr>
          <a:xfrm>
            <a:off x="780014" y="3629332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pixel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B00720-6D65-FD26-A9EA-35B3B32061FC}"/>
              </a:ext>
            </a:extLst>
          </p:cNvPr>
          <p:cNvSpPr/>
          <p:nvPr/>
        </p:nvSpPr>
        <p:spPr>
          <a:xfrm>
            <a:off x="4287440" y="3067102"/>
            <a:ext cx="2028825" cy="688453"/>
          </a:xfrm>
          <a:prstGeom prst="rightArrow">
            <a:avLst>
              <a:gd name="adj1" fmla="val 37211"/>
              <a:gd name="adj2" fmla="val 480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A1444-B69D-A306-978A-D845E87A4CB1}"/>
              </a:ext>
            </a:extLst>
          </p:cNvPr>
          <p:cNvSpPr txBox="1"/>
          <p:nvPr/>
        </p:nvSpPr>
        <p:spPr>
          <a:xfrm>
            <a:off x="6660356" y="3226663"/>
            <a:ext cx="3026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developing unit test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E5012-182E-175C-459C-EA45765FA719}"/>
              </a:ext>
            </a:extLst>
          </p:cNvPr>
          <p:cNvSpPr/>
          <p:nvPr/>
        </p:nvSpPr>
        <p:spPr>
          <a:xfrm>
            <a:off x="2981325" y="2673761"/>
            <a:ext cx="876299" cy="15104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2C6CFA-2791-9451-554B-95C029220332}"/>
              </a:ext>
            </a:extLst>
          </p:cNvPr>
          <p:cNvCxnSpPr/>
          <p:nvPr/>
        </p:nvCxnSpPr>
        <p:spPr>
          <a:xfrm flipH="1">
            <a:off x="3559071" y="1694886"/>
            <a:ext cx="1485900" cy="89258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3760C3-7991-F940-3A5C-7DB9694142F7}"/>
              </a:ext>
            </a:extLst>
          </p:cNvPr>
          <p:cNvSpPr txBox="1"/>
          <p:nvPr/>
        </p:nvSpPr>
        <p:spPr>
          <a:xfrm>
            <a:off x="5044971" y="1385889"/>
            <a:ext cx="187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DICOM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9C9-35B8-8460-0A4C-FB37518A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C1490A2-A4CD-474A-26C5-886544D36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B248C-D44E-72AC-3ACC-1C5DB68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99968-F14A-708F-E8C6-E305421BAA67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51DB1-0110-506B-183A-C50CECF8B8E1}"/>
              </a:ext>
            </a:extLst>
          </p:cNvPr>
          <p:cNvSpPr txBox="1"/>
          <p:nvPr/>
        </p:nvSpPr>
        <p:spPr>
          <a:xfrm>
            <a:off x="5341499" y="5744816"/>
            <a:ext cx="220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Blood pool region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B1EE4-48FD-B5F7-E8AB-4B537DC7DF73}"/>
              </a:ext>
            </a:extLst>
          </p:cNvPr>
          <p:cNvSpPr txBox="1"/>
          <p:nvPr/>
        </p:nvSpPr>
        <p:spPr>
          <a:xfrm>
            <a:off x="9292039" y="5694199"/>
            <a:ext cx="229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Myocardial region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55D4A-24FD-EF09-859C-3A334BF66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907" y="1772039"/>
            <a:ext cx="3991216" cy="39727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67D5FC-8129-475B-100D-1DFF146075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603" y="1732894"/>
            <a:ext cx="3991216" cy="3972777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84BC8C-4A99-A46F-8E76-789CF947D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1955" y="1849547"/>
            <a:ext cx="3739472" cy="3739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7317A2-688E-8976-5A4A-225564387E3E}"/>
              </a:ext>
            </a:extLst>
          </p:cNvPr>
          <p:cNvSpPr txBox="1"/>
          <p:nvPr/>
        </p:nvSpPr>
        <p:spPr>
          <a:xfrm>
            <a:off x="367085" y="1089142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size = (50*50) pixels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5F14E-C7C5-0139-7993-93EFC2319608}"/>
              </a:ext>
            </a:extLst>
          </p:cNvPr>
          <p:cNvSpPr txBox="1"/>
          <p:nvPr/>
        </p:nvSpPr>
        <p:spPr>
          <a:xfrm>
            <a:off x="971773" y="5705671"/>
            <a:ext cx="262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 the images (video)</a:t>
            </a:r>
          </a:p>
        </p:txBody>
      </p:sp>
    </p:spTree>
    <p:extLst>
      <p:ext uri="{BB962C8B-B14F-4D97-AF65-F5344CB8AC3E}">
        <p14:creationId xmlns:p14="http://schemas.microsoft.com/office/powerpoint/2010/main" val="15219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7ABB-8241-F9BB-9B8F-706B1ED2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5A8EAA8-69EF-CCE9-6C06-8343658A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40268-DA48-F20F-FA1C-7ABC92FD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BB885-D93B-86B7-1B1A-2AE06A762F38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2761F-691E-A1F1-75AE-0DCD3AB58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" y="2585544"/>
            <a:ext cx="3950880" cy="2360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A962A-8284-A612-D1DC-C95F6C3F9F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20" y="2585544"/>
            <a:ext cx="3952211" cy="2360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A82C6-1D8C-1842-D74F-F3CCB46D4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81" y="2585544"/>
            <a:ext cx="3952211" cy="236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BCCECA-CEFC-F7ED-97AC-5DFD6C66AF04}"/>
              </a:ext>
            </a:extLst>
          </p:cNvPr>
          <p:cNvSpPr txBox="1"/>
          <p:nvPr/>
        </p:nvSpPr>
        <p:spPr>
          <a:xfrm>
            <a:off x="4402931" y="1094698"/>
            <a:ext cx="366688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0" i="1" dirty="0">
                <a:effectLst/>
                <a:latin typeface="Consolas" panose="020B0609020204030204" pitchFamily="49" charset="0"/>
              </a:rPr>
              <a:t>Fermi function parameters:</a:t>
            </a:r>
          </a:p>
          <a:p>
            <a:r>
              <a:rPr lang="de-DE" b="1" i="1" dirty="0"/>
              <a:t>F</a:t>
            </a:r>
            <a:r>
              <a:rPr lang="de-DE" dirty="0"/>
              <a:t>=1</a:t>
            </a:r>
          </a:p>
          <a:p>
            <a:r>
              <a:rPr lang="de-DE" b="1" i="1" dirty="0">
                <a:latin typeface="Convection Extra Bold" panose="020F0502020204030204" pitchFamily="34" charset="0"/>
              </a:rPr>
              <a:t>Ƭ</a:t>
            </a:r>
            <a:r>
              <a:rPr lang="de-DE" sz="1400" i="1" dirty="0">
                <a:latin typeface="Convection Extra Bold" panose="020F0502020204030204" pitchFamily="34" charset="0"/>
              </a:rPr>
              <a:t>0</a:t>
            </a:r>
            <a:r>
              <a:rPr lang="de-DE" dirty="0"/>
              <a:t>=20</a:t>
            </a:r>
          </a:p>
          <a:p>
            <a:r>
              <a:rPr lang="de-DE" b="1" i="1" dirty="0"/>
              <a:t>k</a:t>
            </a:r>
            <a:r>
              <a:rPr lang="de-DE" dirty="0"/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48341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898A-6F49-BD06-A154-38F99E0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3CC90-A7A1-A8AA-1D28-5BD4DB50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6E103-C7B5-1473-0BE0-156463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764B6-2845-71B6-ED6F-6778A9CA283F}"/>
              </a:ext>
            </a:extLst>
          </p:cNvPr>
          <p:cNvSpPr/>
          <p:nvPr/>
        </p:nvSpPr>
        <p:spPr>
          <a:xfrm>
            <a:off x="0" y="602900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 for the simplified geometry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0F3F3B1-2B42-FC12-7926-8BA5C861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89" y="1447800"/>
            <a:ext cx="632524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9A111-5EDF-E06B-2891-D48802E105F6}"/>
              </a:ext>
            </a:extLst>
          </p:cNvPr>
          <p:cNvSpPr txBox="1"/>
          <p:nvPr/>
        </p:nvSpPr>
        <p:spPr>
          <a:xfrm>
            <a:off x="172266" y="1209900"/>
            <a:ext cx="6138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set the value of F=1.0 in the fermi function to generate the impulse tissue response, the results is correct.</a:t>
            </a:r>
          </a:p>
        </p:txBody>
      </p:sp>
    </p:spTree>
    <p:extLst>
      <p:ext uri="{BB962C8B-B14F-4D97-AF65-F5344CB8AC3E}">
        <p14:creationId xmlns:p14="http://schemas.microsoft.com/office/powerpoint/2010/main" val="408108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043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572470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72886"/>
            <a:ext cx="464344" cy="285114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573348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28128"/>
            <a:ext cx="400050" cy="2857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57334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results for the given geometry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635DA69-DF41-BF97-7D04-3B2211AC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942680"/>
            <a:ext cx="5440303" cy="5803481"/>
          </a:xfrm>
          <a:prstGeom prst="rect">
            <a:avLst/>
          </a:prstGeom>
        </p:spPr>
      </p:pic>
      <p:pic>
        <p:nvPicPr>
          <p:cNvPr id="7" name="Picture 6" descr="A screen shot of a graph&#10;&#10;AI-generated content may be incorrect.">
            <a:extLst>
              <a:ext uri="{FF2B5EF4-FFF2-40B4-BE49-F238E27FC236}">
                <a16:creationId xmlns:a16="http://schemas.microsoft.com/office/drawing/2014/main" id="{A67C8339-F7F8-F28F-E80A-63321C3B2E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349" y="969697"/>
            <a:ext cx="5421253" cy="574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93419" y="1004891"/>
            <a:ext cx="10488769" cy="1149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MRI specifically focused on the heart.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magnetic fields and radio waves to create detailed images of the heart and its blood vessels.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1" y="3185991"/>
            <a:ext cx="3695700" cy="3672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60059" y="2420590"/>
            <a:ext cx="12046216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are "</a:t>
            </a:r>
            <a:r>
              <a:rPr lang="en-US" b="1" i="1" dirty="0"/>
              <a:t>Blood pool</a:t>
            </a:r>
            <a:r>
              <a:rPr lang="en-US" b="1" dirty="0"/>
              <a:t>" and "</a:t>
            </a:r>
            <a:r>
              <a:rPr lang="en-US" b="1" i="1" dirty="0"/>
              <a:t>myocardium</a:t>
            </a:r>
            <a:r>
              <a:rPr lang="en-US" b="1" dirty="0"/>
              <a:t>“ regions: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blood-pool </a:t>
            </a:r>
            <a:r>
              <a:rPr lang="en-US" dirty="0"/>
              <a:t>refers to the interior cavity of a ventricle (or atrium) where the blood is flowing.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myocardium </a:t>
            </a:r>
            <a:r>
              <a:rPr lang="en-US" dirty="0"/>
              <a:t>is the muscular wall surrounding that cavity.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96503" y="3896936"/>
            <a:ext cx="819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(MBF):</a:t>
            </a:r>
          </a:p>
          <a:p>
            <a:r>
              <a:rPr lang="en-US" dirty="0"/>
              <a:t>How much blood actually reaches that muscle through the coronary arteries.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EF483-E75F-A235-68D1-CC4214F370E4}"/>
              </a:ext>
            </a:extLst>
          </p:cNvPr>
          <p:cNvCxnSpPr>
            <a:cxnSpLocks/>
          </p:cNvCxnSpPr>
          <p:nvPr/>
        </p:nvCxnSpPr>
        <p:spPr>
          <a:xfrm>
            <a:off x="6743700" y="3429000"/>
            <a:ext cx="3111367" cy="14415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48381C-8769-9702-3450-077CE388CCD5}"/>
              </a:ext>
            </a:extLst>
          </p:cNvPr>
          <p:cNvCxnSpPr/>
          <p:nvPr/>
        </p:nvCxnSpPr>
        <p:spPr>
          <a:xfrm>
            <a:off x="9963150" y="2995106"/>
            <a:ext cx="466725" cy="2026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EA8FDA-2776-FD1C-B8FF-A8616A199676}"/>
              </a:ext>
            </a:extLst>
          </p:cNvPr>
          <p:cNvSpPr txBox="1"/>
          <p:nvPr/>
        </p:nvSpPr>
        <p:spPr>
          <a:xfrm>
            <a:off x="5683117" y="6567950"/>
            <a:ext cx="298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Picture got from: </a:t>
            </a:r>
            <a:r>
              <a:rPr lang="en-US" sz="1400" dirty="0" err="1"/>
              <a:t>Geomtry_paper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9C26E-77B3-A9D9-2450-E1784B5D71EE}"/>
              </a:ext>
            </a:extLst>
          </p:cNvPr>
          <p:cNvSpPr txBox="1"/>
          <p:nvPr/>
        </p:nvSpPr>
        <p:spPr>
          <a:xfrm>
            <a:off x="60059" y="502226"/>
            <a:ext cx="375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Some keywords in this context: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2C83D-5515-BC22-F596-D003C22CDE80}"/>
              </a:ext>
            </a:extLst>
          </p:cNvPr>
          <p:cNvSpPr txBox="1"/>
          <p:nvPr/>
        </p:nvSpPr>
        <p:spPr>
          <a:xfrm>
            <a:off x="93419" y="4815411"/>
            <a:ext cx="7459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Arterial input function (AIF):</a:t>
            </a:r>
          </a:p>
          <a:p>
            <a:r>
              <a:rPr lang="en-US" dirty="0"/>
              <a:t>The concentration of the Gadolinium that is being delivered to the muscle over time</a:t>
            </a:r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BE3F6-1E27-E969-ADCB-788DBD411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E465E93-C4C5-2083-C434-7220AB2A0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7D8A62-505F-5C90-C233-6477E050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1775"/>
            <a:ext cx="457200" cy="276225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107A9A-AED6-CEBD-7A51-A27BB298E1BF}"/>
              </a:ext>
            </a:extLst>
          </p:cNvPr>
          <p:cNvSpPr/>
          <p:nvPr/>
        </p:nvSpPr>
        <p:spPr>
          <a:xfrm>
            <a:off x="0" y="57334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E1F78-248E-7CB8-6FE8-B2DDB280861A}"/>
              </a:ext>
            </a:extLst>
          </p:cNvPr>
          <p:cNvSpPr txBox="1"/>
          <p:nvPr/>
        </p:nvSpPr>
        <p:spPr>
          <a:xfrm>
            <a:off x="361950" y="942680"/>
            <a:ext cx="7772400" cy="4438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Dokerfile</a:t>
            </a:r>
            <a:r>
              <a:rPr lang="en-US" dirty="0"/>
              <a:t> and docker-compose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CI using </a:t>
            </a:r>
            <a:r>
              <a:rPr lang="en-US" dirty="0" err="1"/>
              <a:t>Github</a:t>
            </a:r>
            <a:r>
              <a:rPr lang="en-US" dirty="0"/>
              <a:t> action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Document generation using Sphinx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Pytest</a:t>
            </a:r>
            <a:r>
              <a:rPr lang="en-US" dirty="0"/>
              <a:t> for developing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Codecov</a:t>
            </a:r>
            <a:r>
              <a:rPr lang="en-US" dirty="0"/>
              <a:t> to visualize test coverage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level of documents in Readme file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All the presented figure could be regenerated by using tests</a:t>
            </a:r>
          </a:p>
        </p:txBody>
      </p:sp>
    </p:spTree>
    <p:extLst>
      <p:ext uri="{BB962C8B-B14F-4D97-AF65-F5344CB8AC3E}">
        <p14:creationId xmlns:p14="http://schemas.microsoft.com/office/powerpoint/2010/main" val="3930866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1775"/>
            <a:ext cx="457200" cy="276225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57334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44DAA-352B-C904-1626-F586EF02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49" y="1063326"/>
            <a:ext cx="6447096" cy="57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428625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5220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E562F-B490-334F-4579-E5311359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45" y="1030655"/>
            <a:ext cx="11750794" cy="55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19875"/>
            <a:ext cx="466725" cy="238125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AC5-B59E-AA2B-9F8F-8CCBA182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1" y="976059"/>
            <a:ext cx="9684409" cy="56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F932-A5EE-24F3-F941-D392291A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9A6F9090-00D7-6FC7-B493-2DFEB634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A415E-0E51-9A27-8E06-A18CA7D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DC139-EA8F-0EC3-D62C-C7B521129C04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08284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8CC5-A985-8AF0-6E9A-EEDB935C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5AA98E0-50ED-1518-FE37-69C391C4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B524E-BB1E-5C25-80F1-34B9A16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D0735-E08E-3D5C-1B6E-9E9FC9FBB0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72026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9C098-B91A-E002-8B2C-49257AB7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2B12A2B-4447-F01B-6377-DA0C4C18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BAB62-662C-8700-5969-1E28286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841A-37D3-93A3-87BC-FC28C4531BBE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9572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29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573348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543181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32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blipFill>
                <a:blip r:embed="rId6"/>
                <a:stretch>
                  <a:fillRect l="-498" t="-1429" b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57334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2022405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/>
              <a:t>There are two main modeling approaches: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a) Tracer-kinetic (blood-tissue exchange) model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b) Deconvolution approach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 assumes that the tissue signal curve is the </a:t>
            </a:r>
            <a:r>
              <a:rPr lang="en-US" sz="1600" b="1" dirty="0"/>
              <a:t>convolution</a:t>
            </a:r>
            <a:r>
              <a:rPr lang="en-US" sz="1600" dirty="0"/>
              <a:t> of the input (AIF) with the </a:t>
            </a:r>
            <a:r>
              <a:rPr lang="en-US" sz="1600" b="1" dirty="0"/>
              <a:t>tissue impulse response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By </a:t>
            </a:r>
            <a:r>
              <a:rPr lang="en-US" sz="1600" b="1" dirty="0"/>
              <a:t>deconvolving</a:t>
            </a:r>
            <a:r>
              <a:rPr lang="en-US" sz="1600" dirty="0"/>
              <a:t> the tissue curve with the AIF, we recover that impulse response.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height (amplitude)</a:t>
            </a:r>
            <a:r>
              <a:rPr lang="en-US" sz="1600" dirty="0"/>
              <a:t> of this impulse response at time zero represents the </a:t>
            </a:r>
            <a:r>
              <a:rPr lang="en-US" sz="1600" b="1" dirty="0"/>
              <a:t>blood flow</a:t>
            </a:r>
            <a:r>
              <a:rPr lang="en-US" sz="1600" dirty="0"/>
              <a:t> through that tissue.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Deconvolution is unstable mathematically (for example by using Fourier Transform obtained negative values)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constrain</a:t>
            </a:r>
            <a:r>
              <a:rPr lang="en-US" sz="1600" dirty="0"/>
              <a:t> such as </a:t>
            </a:r>
            <a:r>
              <a:rPr lang="en-US" sz="1600" b="1" dirty="0"/>
              <a:t>Fermi function </a:t>
            </a:r>
            <a:r>
              <a:rPr lang="en-US" sz="1600" dirty="0"/>
              <a:t>is used, which provides a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76" y="4414850"/>
            <a:ext cx="7748073" cy="23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539999"/>
            <a:ext cx="7610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12444" y="1017398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112444" y="2166419"/>
            <a:ext cx="296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280701" y="5483694"/>
            <a:ext cx="89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R(t) represents the probability that a tracer molecule remains in the ROI up to time t.</a:t>
            </a:r>
          </a:p>
          <a:p>
            <a:r>
              <a:rPr lang="en-US" dirty="0">
                <a:latin typeface="Times New Roman" panose="02020603050405020304" pitchFamily="18" charset="0"/>
              </a:rPr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20102" y="535127"/>
            <a:ext cx="744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188645" y="10998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369" y="1626264"/>
            <a:ext cx="5256121" cy="15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69B05-1C4B-2BD6-0BB2-1E5414C7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DDBC6B8-044B-EA99-C35B-59B1FE32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56785-B2E0-ADDB-1B98-84EC119A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3A183-353A-F189-450B-AC05DBF90B20}"/>
              </a:ext>
            </a:extLst>
          </p:cNvPr>
          <p:cNvSpPr/>
          <p:nvPr/>
        </p:nvSpPr>
        <p:spPr>
          <a:xfrm>
            <a:off x="20102" y="535127"/>
            <a:ext cx="744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</p:spTree>
    <p:extLst>
      <p:ext uri="{BB962C8B-B14F-4D97-AF65-F5344CB8AC3E}">
        <p14:creationId xmlns:p14="http://schemas.microsoft.com/office/powerpoint/2010/main" val="104122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88782</TotalTime>
  <Words>1261</Words>
  <Application>Microsoft Office PowerPoint</Application>
  <PresentationFormat>Widescreen</PresentationFormat>
  <Paragraphs>174</Paragraphs>
  <Slides>33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Convection Extra Bold</vt:lpstr>
      <vt:lpstr>Courier New</vt:lpstr>
      <vt:lpstr>TeXGyreAdventor-Bold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464</cp:revision>
  <dcterms:created xsi:type="dcterms:W3CDTF">2020-01-27T13:54:00Z</dcterms:created>
  <dcterms:modified xsi:type="dcterms:W3CDTF">2025-11-04T21:59:03Z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